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76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81" r:id="rId23"/>
    <p:sldId id="282" r:id="rId24"/>
    <p:sldId id="283" r:id="rId25"/>
    <p:sldId id="284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nBIWAfp8vpsBwUN0MiJmQr3wo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360F8-3FED-41D0-B78B-681111E464E1}">
  <a:tblStyle styleId="{ED8360F8-3FED-41D0-B78B-681111E464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f505531fb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bf505531fb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bf505531fb_6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f795f1e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f795f1e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bf795f1e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f795f1e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bf795f1e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bf795f1e73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f795f1e7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bf795f1e7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bf795f1e7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ef1251e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bef1251e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bef1251e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bef1251e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bef1251eb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1bef1251ebd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2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Lab">
  <p:cSld name="Clean Lab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6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mistry">
  <p:cSld name="Chemistr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le Graduate">
  <p:cSld name="Male Graduat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8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8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le Student Studying">
  <p:cSld name="Male Student Studying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ughter">
  <p:cSld name="Laught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0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sic">
  <p:cSld name="Music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4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4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rm Life">
  <p:cSld name="Dorm Lif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2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4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unity">
  <p:cSld name="Communit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3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(Interior)">
  <p:cSld name="Babbio (Interior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4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4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AS">
  <p:cSld name="EA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45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 ">
  <p:cSld name="Babbio Center Skyline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2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6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46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using">
  <p:cSld name="Housing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7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YC">
  <p:cSld name="NYC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8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Med">
  <p:cSld name="BioMed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9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e">
  <p:cSld name="Financ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0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1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ars">
  <p:cSld name="Gear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2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2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body" idx="2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Google Shape;34;p2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p3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0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3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1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2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" name="Google Shape;61;p3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3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3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Google Shape;71;p33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3"/>
          <p:cNvSpPr txBox="1">
            <a:spLocks noGrp="1"/>
          </p:cNvSpPr>
          <p:nvPr>
            <p:ph type="body" idx="3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nlon Lab">
  <p:cSld name="Hanlon Lab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Mass Lab ">
  <p:cSld name="Bio Mass Lab 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5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 descr="/Users/jasonrodriguez/Projects/Power Points/FINAL Template/images/images/PPT_Template_Header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3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lang="en-US"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/>
          </a:p>
        </p:txBody>
      </p:sp>
      <p:sp>
        <p:nvSpPr>
          <p:cNvPr id="78" name="Google Shape;78;p23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Hate speech Recognizer</a:t>
            </a:r>
            <a:endParaRPr/>
          </a:p>
        </p:txBody>
      </p:sp>
      <p:sp>
        <p:nvSpPr>
          <p:cNvPr id="254" name="Google Shape;254;p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Prof. Shucheng Yu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CPE 695 WS-2</a:t>
            </a:r>
            <a:endParaRPr/>
          </a:p>
        </p:txBody>
      </p:sp>
      <p:sp>
        <p:nvSpPr>
          <p:cNvPr id="255" name="Google Shape;255;p1"/>
          <p:cNvSpPr txBox="1">
            <a:spLocks noGrp="1"/>
          </p:cNvSpPr>
          <p:nvPr>
            <p:ph type="body" idx="3"/>
          </p:nvPr>
        </p:nvSpPr>
        <p:spPr>
          <a:xfrm>
            <a:off x="123825" y="3374582"/>
            <a:ext cx="57762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Team 8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Kalyan Varma Patchamatla :- 20011429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Yashita Vajpayee :- 20011237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Sharven Rane :- 20011112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f505531fb_6_3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26" name="Google Shape;326;g1bf505531fb_6_33"/>
          <p:cNvSpPr txBox="1">
            <a:spLocks noGrp="1"/>
          </p:cNvSpPr>
          <p:nvPr>
            <p:ph type="title"/>
          </p:nvPr>
        </p:nvSpPr>
        <p:spPr>
          <a:xfrm>
            <a:off x="333800" y="23910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27" name="Google Shape;327;g1bf505531fb_6_33"/>
          <p:cNvSpPr txBox="1">
            <a:spLocks noGrp="1"/>
          </p:cNvSpPr>
          <p:nvPr>
            <p:ph type="title"/>
          </p:nvPr>
        </p:nvSpPr>
        <p:spPr>
          <a:xfrm>
            <a:off x="391275" y="329070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8" name="Google Shape;328;g1bf505531fb_6_33"/>
          <p:cNvSpPr txBox="1"/>
          <p:nvPr/>
        </p:nvSpPr>
        <p:spPr>
          <a:xfrm>
            <a:off x="333800" y="917100"/>
            <a:ext cx="83172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Split the data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into 20% testing and 80% training data.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Created an instance of the </a:t>
            </a: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LogisticRegression()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class from the </a:t>
            </a: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sklearn.linear_model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module.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Used the </a:t>
            </a: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‘fit’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method to fit the training samples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Use the </a:t>
            </a: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‘predict’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method for predicting the test sample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Performance evaluation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of the model done by calculating accuracy, precision, and recall. Using </a:t>
            </a:r>
            <a:r>
              <a:rPr lang="en-US" sz="1800" b="1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sklearn.metrics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module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1bf505531fb_6_33"/>
          <p:cNvSpPr txBox="1">
            <a:spLocks noGrp="1"/>
          </p:cNvSpPr>
          <p:nvPr>
            <p:ph type="body" idx="1"/>
          </p:nvPr>
        </p:nvSpPr>
        <p:spPr>
          <a:xfrm>
            <a:off x="333800" y="3968700"/>
            <a:ext cx="8682300" cy="25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used hyperparameter tuning for optimization.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optimized the below parameters for better accuracy.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b="1">
                <a:highlight>
                  <a:srgbClr val="FFFFFF"/>
                </a:highlight>
              </a:rPr>
              <a:t>Regularization strength</a:t>
            </a:r>
            <a:r>
              <a:rPr lang="en-US" b="1"/>
              <a:t>: </a:t>
            </a:r>
            <a:r>
              <a:rPr lang="en-US"/>
              <a:t>determines how much the model should penalize large coefficients, which can help prevent overfitting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b="1"/>
              <a:t>Cross-validation</a:t>
            </a:r>
            <a:r>
              <a:rPr lang="en-US"/>
              <a:t> to tune this parameter and find the best combination or your specific dataset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 txBox="1">
            <a:spLocks noGrp="1"/>
          </p:cNvSpPr>
          <p:nvPr>
            <p:ph type="body" idx="1"/>
          </p:nvPr>
        </p:nvSpPr>
        <p:spPr>
          <a:xfrm>
            <a:off x="227013" y="1172817"/>
            <a:ext cx="8682404" cy="492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Naive- bayes models works on the principle of Bayes’ theorem with an assumption of independence among the predictors.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Naive- Bayes creates a likelihood table of the probabilities and then use Naive-Bayesian equation to calculate posterior probability of each class.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class with highest posterior probability is the outcome of prediction. Naive Bayes theorem can be given by:</a:t>
            </a:r>
            <a:endParaRPr/>
          </a:p>
        </p:txBody>
      </p:sp>
      <p:sp>
        <p:nvSpPr>
          <p:cNvPr id="335" name="Google Shape;335;p1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6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Naive Bayes</a:t>
            </a:r>
            <a:endParaRPr/>
          </a:p>
        </p:txBody>
      </p:sp>
      <p:sp>
        <p:nvSpPr>
          <p:cNvPr id="336" name="Google Shape;336;p1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37" name="Google Shape;3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8330" y="3669850"/>
            <a:ext cx="2819794" cy="59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bf795f1e73_0_0"/>
          <p:cNvSpPr txBox="1">
            <a:spLocks noGrp="1"/>
          </p:cNvSpPr>
          <p:nvPr>
            <p:ph type="body" idx="1"/>
          </p:nvPr>
        </p:nvSpPr>
        <p:spPr>
          <a:xfrm>
            <a:off x="227025" y="1193600"/>
            <a:ext cx="8682300" cy="186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Split the data into 20% testing and 80% training data. We used GaussianNB() for classification.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Gaussian Naive Bayes classifier works by estimating the mean and variance of each feature for each class. Given a new data point, the classifier calculates the probability of each feature belonging to each class using the estimated mean and variance.</a:t>
            </a:r>
            <a:endParaRPr/>
          </a:p>
        </p:txBody>
      </p:sp>
      <p:sp>
        <p:nvSpPr>
          <p:cNvPr id="344" name="Google Shape;344;g1bf795f1e73_0_0"/>
          <p:cNvSpPr txBox="1">
            <a:spLocks noGrp="1"/>
          </p:cNvSpPr>
          <p:nvPr>
            <p:ph type="title"/>
          </p:nvPr>
        </p:nvSpPr>
        <p:spPr>
          <a:xfrm>
            <a:off x="227025" y="27465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45" name="Google Shape;345;g1bf795f1e73_0_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6" name="Google Shape;346;g1bf795f1e73_0_0"/>
          <p:cNvSpPr txBox="1">
            <a:spLocks noGrp="1"/>
          </p:cNvSpPr>
          <p:nvPr>
            <p:ph type="title"/>
          </p:nvPr>
        </p:nvSpPr>
        <p:spPr>
          <a:xfrm>
            <a:off x="227025" y="329815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7" name="Google Shape;347;g1bf795f1e73_0_0"/>
          <p:cNvSpPr txBox="1">
            <a:spLocks noGrp="1"/>
          </p:cNvSpPr>
          <p:nvPr>
            <p:ph type="body" idx="1"/>
          </p:nvPr>
        </p:nvSpPr>
        <p:spPr>
          <a:xfrm>
            <a:off x="227025" y="4034600"/>
            <a:ext cx="86823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used hyperparameter tuning for optimization.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optimized the below parameters for better accuracy.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The smoothing parameter: smooth the probabilities estimated from the training data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The prior probabilities of the class labels: probabilities of each class label in the training data.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"/>
          <p:cNvSpPr txBox="1">
            <a:spLocks noGrp="1"/>
          </p:cNvSpPr>
          <p:nvPr>
            <p:ph type="body" idx="1"/>
          </p:nvPr>
        </p:nvSpPr>
        <p:spPr>
          <a:xfrm>
            <a:off x="227013" y="1105319"/>
            <a:ext cx="8682404" cy="499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742950" lvl="1" indent="-196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/>
          </a:p>
          <a:p>
            <a:pPr marL="45720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742950" lvl="1" indent="-196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/>
          </a:p>
          <a:p>
            <a:pPr marL="742950" lvl="1" indent="-196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/>
          </a:p>
        </p:txBody>
      </p:sp>
      <p:sp>
        <p:nvSpPr>
          <p:cNvPr id="353" name="Google Shape;353;p1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2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516835" y="1105319"/>
            <a:ext cx="7923600" cy="4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forests or random decision forests is an ensemble learning method for classification.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classification tasks, the output of the random forest is the class selected by most trees.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decision forests correct for decision trees’ habit of overfitting to their training set.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forests generally outperform decision trees, but their accuracy is lower than gradient boosted trees. However, data characteristics can affect their performance.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random forest n number of random samples are taken from the dataset having k number of records and then individual decision trees are constructed for each sample.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decision tree gives an output and then the final output is considered by majority voting for classification.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f795f1e73_0_42"/>
          <p:cNvSpPr txBox="1">
            <a:spLocks noGrp="1"/>
          </p:cNvSpPr>
          <p:nvPr>
            <p:ph type="body" idx="1"/>
          </p:nvPr>
        </p:nvSpPr>
        <p:spPr>
          <a:xfrm>
            <a:off x="227025" y="1193600"/>
            <a:ext cx="8682300" cy="14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Split the data into 20% testing and 80% training data. We used RandomForestClassifier()for classification.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fit the training data and predict using predict() function for new instances.</a:t>
            </a:r>
            <a:endParaRPr/>
          </a:p>
        </p:txBody>
      </p:sp>
      <p:sp>
        <p:nvSpPr>
          <p:cNvPr id="363" name="Google Shape;363;g1bf795f1e73_0_42"/>
          <p:cNvSpPr txBox="1">
            <a:spLocks noGrp="1"/>
          </p:cNvSpPr>
          <p:nvPr>
            <p:ph type="title"/>
          </p:nvPr>
        </p:nvSpPr>
        <p:spPr>
          <a:xfrm>
            <a:off x="227025" y="27465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64" name="Google Shape;364;g1bf795f1e73_0_4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5" name="Google Shape;365;g1bf795f1e73_0_42"/>
          <p:cNvSpPr txBox="1">
            <a:spLocks noGrp="1"/>
          </p:cNvSpPr>
          <p:nvPr>
            <p:ph type="title"/>
          </p:nvPr>
        </p:nvSpPr>
        <p:spPr>
          <a:xfrm>
            <a:off x="227025" y="262790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6" name="Google Shape;366;g1bf795f1e73_0_42"/>
          <p:cNvSpPr txBox="1">
            <a:spLocks noGrp="1"/>
          </p:cNvSpPr>
          <p:nvPr>
            <p:ph type="body" idx="1"/>
          </p:nvPr>
        </p:nvSpPr>
        <p:spPr>
          <a:xfrm>
            <a:off x="227025" y="3305900"/>
            <a:ext cx="86823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used hyperparameter tuning for optimization.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optimized the below parameters for better accuracy.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Number of trees: The number of trees in the random forest determines the complexity of model and affects the ability to generalize to new data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Maximum depth of trees: The maximum depth of each tree in the random forest determines how deep the tree can grow before it is split.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Minimum samples per leaf: The minimum number of samples that are required to be at a leaf node determines the number of splits that are made in the tree.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"/>
          <p:cNvSpPr txBox="1">
            <a:spLocks noGrp="1"/>
          </p:cNvSpPr>
          <p:nvPr>
            <p:ph type="body" idx="1"/>
          </p:nvPr>
        </p:nvSpPr>
        <p:spPr>
          <a:xfrm>
            <a:off x="227012" y="934497"/>
            <a:ext cx="8754617" cy="52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goal of an SVM is to find the hyperplane in a high-dimensional space that maximally separates the different classes.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position, orientation, and width of the hyperplane are chosen so that it has the largest minimum distance to the nearest training data points of any class (so-called support vectors).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 classify a new data point, the SVM assigns it a class based on which side of the hyperplane it falls 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One advantage of SVM classifiers is that they can handle high-dimensional data and still achieve good performance.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However, SVM classifiers can be sensitive to the choice of hyperparameters and the scaling of the input features, so it is important to tune these hyperparameters and pre-process the data appropriately.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800"/>
          </a:p>
          <a:p>
            <a:pPr marL="742950" lvl="1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800"/>
          </a:p>
        </p:txBody>
      </p:sp>
      <p:sp>
        <p:nvSpPr>
          <p:cNvPr id="372" name="Google Shape;372;p12"/>
          <p:cNvSpPr txBox="1">
            <a:spLocks noGrp="1"/>
          </p:cNvSpPr>
          <p:nvPr>
            <p:ph type="title"/>
          </p:nvPr>
        </p:nvSpPr>
        <p:spPr>
          <a:xfrm>
            <a:off x="227013" y="264699"/>
            <a:ext cx="7923694" cy="65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Support Vector Machine</a:t>
            </a:r>
            <a:endParaRPr/>
          </a:p>
        </p:txBody>
      </p:sp>
      <p:sp>
        <p:nvSpPr>
          <p:cNvPr id="373" name="Google Shape;373;p1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bf795f1e73_0_23"/>
          <p:cNvSpPr txBox="1">
            <a:spLocks noGrp="1"/>
          </p:cNvSpPr>
          <p:nvPr>
            <p:ph type="body" idx="1"/>
          </p:nvPr>
        </p:nvSpPr>
        <p:spPr>
          <a:xfrm>
            <a:off x="230850" y="1193600"/>
            <a:ext cx="8682300" cy="14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Split the data into 20% testing and 80% training data. We used LinearSVC() for classification.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fit the training data and predict new instances.</a:t>
            </a:r>
            <a:endParaRPr/>
          </a:p>
        </p:txBody>
      </p:sp>
      <p:sp>
        <p:nvSpPr>
          <p:cNvPr id="380" name="Google Shape;380;g1bf795f1e73_0_23"/>
          <p:cNvSpPr txBox="1">
            <a:spLocks noGrp="1"/>
          </p:cNvSpPr>
          <p:nvPr>
            <p:ph type="title"/>
          </p:nvPr>
        </p:nvSpPr>
        <p:spPr>
          <a:xfrm>
            <a:off x="227025" y="27465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81" name="Google Shape;381;g1bf795f1e73_0_2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82" name="Google Shape;382;g1bf795f1e73_0_23"/>
          <p:cNvSpPr txBox="1">
            <a:spLocks noGrp="1"/>
          </p:cNvSpPr>
          <p:nvPr>
            <p:ph type="title"/>
          </p:nvPr>
        </p:nvSpPr>
        <p:spPr>
          <a:xfrm>
            <a:off x="227025" y="262790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3" name="Google Shape;383;g1bf795f1e73_0_23"/>
          <p:cNvSpPr txBox="1">
            <a:spLocks noGrp="1"/>
          </p:cNvSpPr>
          <p:nvPr>
            <p:ph type="body" idx="1"/>
          </p:nvPr>
        </p:nvSpPr>
        <p:spPr>
          <a:xfrm>
            <a:off x="230850" y="3523925"/>
            <a:ext cx="86823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optimization, we used hyperparameter tuning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optimized the below parameters for better accuracy.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Penalty parameter C: This controls the trade-off between the smooth decision boundary and the number of support vectors.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Loss function: This determines the penalty for misclassifying a data point.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Multi-class strategy: This determines how the model handles multiple classes.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"/>
          <p:cNvSpPr txBox="1">
            <a:spLocks noGrp="1"/>
          </p:cNvSpPr>
          <p:nvPr>
            <p:ph type="body" idx="1"/>
          </p:nvPr>
        </p:nvSpPr>
        <p:spPr>
          <a:xfrm>
            <a:off x="227013" y="1311965"/>
            <a:ext cx="8682404" cy="478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XGBoost, which stands for Extreme Gradient Boosting, is a scalable, distributed gradient boosted decision tree (GBDT) machine learning library.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provides parallel tree boosting and is the leading machine learning library for regression, classification, and ranking problems.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Like other gradient boosting methods, XGBoost works by building a model in the form of an ensemble of weak learners, where each weak learner is a decision tree.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4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XGBoost</a:t>
            </a:r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ef1251ebd_0_0"/>
          <p:cNvSpPr txBox="1">
            <a:spLocks noGrp="1"/>
          </p:cNvSpPr>
          <p:nvPr>
            <p:ph type="body" idx="1"/>
          </p:nvPr>
        </p:nvSpPr>
        <p:spPr>
          <a:xfrm>
            <a:off x="230850" y="1193600"/>
            <a:ext cx="8682300" cy="160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Split the data into 20% testing and 80% training data. We used the XGBclassifier class from xgboost module for classification.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fit the training data and predict new instances.</a:t>
            </a:r>
            <a:endParaRPr/>
          </a:p>
        </p:txBody>
      </p:sp>
      <p:sp>
        <p:nvSpPr>
          <p:cNvPr id="397" name="Google Shape;397;g1bef1251ebd_0_0"/>
          <p:cNvSpPr txBox="1">
            <a:spLocks noGrp="1"/>
          </p:cNvSpPr>
          <p:nvPr>
            <p:ph type="title"/>
          </p:nvPr>
        </p:nvSpPr>
        <p:spPr>
          <a:xfrm>
            <a:off x="227025" y="27465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98" name="Google Shape;398;g1bef1251ebd_0_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99" name="Google Shape;399;g1bef1251ebd_0_0"/>
          <p:cNvSpPr txBox="1">
            <a:spLocks noGrp="1"/>
          </p:cNvSpPr>
          <p:nvPr>
            <p:ph type="title"/>
          </p:nvPr>
        </p:nvSpPr>
        <p:spPr>
          <a:xfrm>
            <a:off x="227025" y="2627900"/>
            <a:ext cx="7923600" cy="6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00" name="Google Shape;400;g1bef1251ebd_0_0"/>
          <p:cNvSpPr txBox="1">
            <a:spLocks noGrp="1"/>
          </p:cNvSpPr>
          <p:nvPr>
            <p:ph type="body" idx="1"/>
          </p:nvPr>
        </p:nvSpPr>
        <p:spPr>
          <a:xfrm>
            <a:off x="230850" y="3523925"/>
            <a:ext cx="86823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optimization, we used hyperparameter tuning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optimized the below parameters for better accuracy.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max_depth: The maximum depth of the tree.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eta: The learning rate.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subsample: Controls the fraction of observations to be used for each tree.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colsample by tree: Controls the fraction of features to be used for each tree.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"/>
          <p:cNvSpPr txBox="1">
            <a:spLocks noGrp="1"/>
          </p:cNvSpPr>
          <p:nvPr>
            <p:ph type="body" idx="1"/>
          </p:nvPr>
        </p:nvSpPr>
        <p:spPr>
          <a:xfrm>
            <a:off x="227013" y="974690"/>
            <a:ext cx="8682404" cy="51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Hyperparameter tuning is the process of finding the optimal values for the hyperparameters of a machine learning model.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The goal of hyperparameter tuning is to find the values for the hyperparameters that result in the best performance of the model on a given task.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This can be done through a process called model selection</a:t>
            </a:r>
            <a:br>
              <a:rPr lang="en-US"/>
            </a:br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Hyperparameter Tuning</a:t>
            </a:r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>
            <a:spLocks noGrp="1"/>
          </p:cNvSpPr>
          <p:nvPr>
            <p:ph type="title"/>
          </p:nvPr>
        </p:nvSpPr>
        <p:spPr>
          <a:xfrm>
            <a:off x="298213" y="239038"/>
            <a:ext cx="79236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Agenda 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body" idx="1"/>
          </p:nvPr>
        </p:nvSpPr>
        <p:spPr>
          <a:xfrm>
            <a:off x="699212" y="910243"/>
            <a:ext cx="5250900" cy="5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Introduction &amp; Objective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Dataset and  Preprocessing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Exploratory Data Analysis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Machine Learning Algorithms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4.1 Logistic Regression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4.2 Naïve Bayes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4.3 Random Forest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4.4 Support Vector Machine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4.5 Artificial Neural Network</a:t>
            </a:r>
            <a:endParaRPr/>
          </a:p>
          <a:p>
            <a:pPr marL="285750" lvl="0" indent="-2730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 startAt="6"/>
            </a:pPr>
            <a:r>
              <a:rPr lang="en-US" sz="1600"/>
              <a:t>Future Directions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6"/>
            </a:pPr>
            <a:r>
              <a:rPr lang="en-US" sz="1600"/>
              <a:t>Conclusion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342900" lvl="0" indent="-241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/>
          </a:p>
        </p:txBody>
      </p:sp>
      <p:sp>
        <p:nvSpPr>
          <p:cNvPr id="262" name="Google Shape;262;p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ef1251ebd_0_11"/>
          <p:cNvSpPr txBox="1">
            <a:spLocks noGrp="1"/>
          </p:cNvSpPr>
          <p:nvPr>
            <p:ph type="body" idx="1"/>
          </p:nvPr>
        </p:nvSpPr>
        <p:spPr>
          <a:xfrm>
            <a:off x="9956788" y="5584690"/>
            <a:ext cx="8682300" cy="45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61" name="Google Shape;461;g1bef1251ebd_0_11"/>
          <p:cNvSpPr txBox="1">
            <a:spLocks noGrp="1"/>
          </p:cNvSpPr>
          <p:nvPr>
            <p:ph type="title"/>
          </p:nvPr>
        </p:nvSpPr>
        <p:spPr>
          <a:xfrm>
            <a:off x="267888" y="185713"/>
            <a:ext cx="79236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</a:t>
            </a:r>
            <a:endParaRPr/>
          </a:p>
        </p:txBody>
      </p:sp>
      <p:sp>
        <p:nvSpPr>
          <p:cNvPr id="462" name="Google Shape;462;g1bef1251ebd_0_1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463" name="Google Shape;463;g1bef1251ebd_0_11"/>
          <p:cNvGraphicFramePr/>
          <p:nvPr/>
        </p:nvGraphicFramePr>
        <p:xfrm>
          <a:off x="952500" y="71423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{ED8360F8-3FED-41D0-B78B-681111E464E1}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Before Tuning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After Tuning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92.16%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93.33%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93.33%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Naive Bayes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90.63%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92.93%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Support Vector Machine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93.23%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93.93%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94.12%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4" name="Google Shape;464;g1bef1251eb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25" y="3128900"/>
            <a:ext cx="5976700" cy="31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"/>
          <p:cNvSpPr txBox="1">
            <a:spLocks noGrp="1"/>
          </p:cNvSpPr>
          <p:nvPr>
            <p:ph type="body" idx="1"/>
          </p:nvPr>
        </p:nvSpPr>
        <p:spPr>
          <a:xfrm>
            <a:off x="227013" y="984738"/>
            <a:ext cx="8682404" cy="511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Future plans call for the implementation of ML techniques such RNN, LSTM, BERT, Deep Neural Networks, etc. 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Additionally, we want to work with a bigger dataset that includes multiple languages.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In order to address the current problems with hate speech, we want to implement this project on any social media site. By counting the number of hateful terms in a tweet, we can rate it and automatically prevent hateful tweets from being published.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742950" lvl="1" indent="-196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470" name="Google Shape;470;p1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57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Future Directions </a:t>
            </a:r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"/>
          <p:cNvSpPr txBox="1">
            <a:spLocks noGrp="1"/>
          </p:cNvSpPr>
          <p:nvPr>
            <p:ph type="body" idx="1"/>
          </p:nvPr>
        </p:nvSpPr>
        <p:spPr>
          <a:xfrm>
            <a:off x="227013" y="934497"/>
            <a:ext cx="8682404" cy="516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extensive experiments and analysis show that XGBoost and Random forest are good algorithm for hate speech detection.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Implementing hyperparameter tuning helped in improving the accuracies of all the models even though the computation time for implementing hyperparameter tuning is more. </a:t>
            </a:r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5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>
            <a:spLocks noGrp="1"/>
          </p:cNvSpPr>
          <p:nvPr>
            <p:ph type="body" idx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86" name="Google Shape;486;p20" descr="Te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28082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199473" y="428863"/>
            <a:ext cx="78942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69" name="Google Shape;269;p3"/>
          <p:cNvSpPr txBox="1">
            <a:spLocks noGrp="1"/>
          </p:cNvSpPr>
          <p:nvPr>
            <p:ph type="body" idx="2"/>
          </p:nvPr>
        </p:nvSpPr>
        <p:spPr>
          <a:xfrm>
            <a:off x="315375" y="1175550"/>
            <a:ext cx="87633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In recent years, the advent of social media platforms has led users to freely express their opinions on various subjects, including politics, society, health, education, finance, and even business-related issues.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However, this widespread usage of social media has also increased the risk of its misuse by some groups resulting in spreading hate speeches or offensive language.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/>
          </a:p>
        </p:txBody>
      </p:sp>
      <p:sp>
        <p:nvSpPr>
          <p:cNvPr id="270" name="Google Shape;270;p3"/>
          <p:cNvSpPr txBox="1"/>
          <p:nvPr/>
        </p:nvSpPr>
        <p:spPr>
          <a:xfrm>
            <a:off x="474600" y="4022250"/>
            <a:ext cx="8139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this project, we are going to do sentiment analysis and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hate speech recognition on data from Twitter, a popular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microblogging social media platform for sharing short digital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content, was used for this project.</a:t>
            </a:r>
            <a:endParaRPr/>
          </a:p>
        </p:txBody>
      </p:sp>
      <p:sp>
        <p:nvSpPr>
          <p:cNvPr id="271" name="Google Shape;271;p3"/>
          <p:cNvSpPr txBox="1"/>
          <p:nvPr/>
        </p:nvSpPr>
        <p:spPr>
          <a:xfrm>
            <a:off x="315375" y="3195725"/>
            <a:ext cx="6834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461700" y="2485450"/>
            <a:ext cx="8682300" cy="3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Data Processing function</a:t>
            </a:r>
            <a:r>
              <a:rPr lang="en-US"/>
              <a:t> was created doing following tasks: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/>
              <a:t>Conversion of all the uppercase letters to lowercase.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/>
              <a:t>Removing URLs and hashtags using regex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/>
              <a:t>Removing all the punctuations.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/>
              <a:t>Removing all the English language stop words by tokenizing the tweets and then filtering them.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/>
              <a:t>Removing the duplicates.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Additionally, Lemmatization was done using </a:t>
            </a:r>
            <a:r>
              <a:rPr lang="en-US">
                <a:highlight>
                  <a:srgbClr val="FFFFFF"/>
                </a:highlight>
              </a:rPr>
              <a:t>WordNetLemmatizer()</a:t>
            </a:r>
            <a:r>
              <a:rPr lang="en-US"/>
              <a:t>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Converts every word to its base root form</a:t>
            </a:r>
            <a:endParaRPr/>
          </a:p>
          <a:p>
            <a:pPr marL="285750" lvl="0" indent="-17145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4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Dataset and Preprocessing</a:t>
            </a:r>
            <a:endParaRPr/>
          </a:p>
        </p:txBody>
      </p:sp>
      <p:sp>
        <p:nvSpPr>
          <p:cNvPr id="278" name="Google Shape;278;p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79" name="Google Shape;279;p4"/>
          <p:cNvSpPr txBox="1"/>
          <p:nvPr/>
        </p:nvSpPr>
        <p:spPr>
          <a:xfrm>
            <a:off x="385075" y="1257700"/>
            <a:ext cx="8478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Twitter data with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10,575 row entries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Contains three columns : Id (user id) , Tweet and label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Label ‘0’ signifies non-hate tweet, label ‘1’ signifies hate tweet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"/>
          <p:cNvSpPr txBox="1">
            <a:spLocks noGrp="1"/>
          </p:cNvSpPr>
          <p:nvPr>
            <p:ph type="body" idx="1"/>
          </p:nvPr>
        </p:nvSpPr>
        <p:spPr>
          <a:xfrm>
            <a:off x="230850" y="1065125"/>
            <a:ext cx="86823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Observed the distribution of sentiments by plotting a pie-chart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9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900"/>
          </a:p>
        </p:txBody>
      </p:sp>
      <p:sp>
        <p:nvSpPr>
          <p:cNvPr id="285" name="Google Shape;285;p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9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Exploratory Data Analysis.</a:t>
            </a:r>
            <a:br>
              <a:rPr lang="en-US"/>
            </a:br>
            <a:endParaRPr/>
          </a:p>
        </p:txBody>
      </p:sp>
      <p:sp>
        <p:nvSpPr>
          <p:cNvPr id="286" name="Google Shape;286;p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87" name="Google Shape;28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100" y="1740275"/>
            <a:ext cx="3978601" cy="27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"/>
          <p:cNvSpPr txBox="1"/>
          <p:nvPr/>
        </p:nvSpPr>
        <p:spPr>
          <a:xfrm>
            <a:off x="230850" y="4942850"/>
            <a:ext cx="819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‘Red’ showing label 0 i.e. non-hate speech occupies 93.2%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Hate speech occupies only 6.8% in the dataset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"/>
          <p:cNvSpPr txBox="1">
            <a:spLocks noGrp="1"/>
          </p:cNvSpPr>
          <p:nvPr>
            <p:ph type="body" idx="1"/>
          </p:nvPr>
        </p:nvSpPr>
        <p:spPr>
          <a:xfrm>
            <a:off x="321938" y="528426"/>
            <a:ext cx="8682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WordCloud</a:t>
            </a:r>
            <a:r>
              <a:rPr lang="en-US"/>
              <a:t>:-</a:t>
            </a:r>
            <a:endParaRPr/>
          </a:p>
        </p:txBody>
      </p:sp>
      <p:sp>
        <p:nvSpPr>
          <p:cNvPr id="294" name="Google Shape;294;p6"/>
          <p:cNvSpPr txBox="1">
            <a:spLocks noGrp="1"/>
          </p:cNvSpPr>
          <p:nvPr>
            <p:ph type="title"/>
          </p:nvPr>
        </p:nvSpPr>
        <p:spPr>
          <a:xfrm>
            <a:off x="452475" y="1105200"/>
            <a:ext cx="7923600" cy="15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/>
              <a:t>Visualizes the text data according to the frequency of each word in it. </a:t>
            </a:r>
            <a:endParaRPr sz="1800" b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/>
              <a:t>Visualized Word cloud of hate tweet and non-hate tweet and analyzed which words occur the most</a:t>
            </a:r>
            <a:endParaRPr/>
          </a:p>
        </p:txBody>
      </p:sp>
      <p:sp>
        <p:nvSpPr>
          <p:cNvPr id="295" name="Google Shape;295;p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75" y="2827519"/>
            <a:ext cx="4075324" cy="279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 rotWithShape="1">
          <a:blip r:embed="rId4">
            <a:alphaModFix/>
          </a:blip>
          <a:srcRect l="1449" r="-1450"/>
          <a:stretch/>
        </p:blipFill>
        <p:spPr>
          <a:xfrm>
            <a:off x="496665" y="2823900"/>
            <a:ext cx="4075334" cy="285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"/>
          <p:cNvSpPr txBox="1">
            <a:spLocks noGrp="1"/>
          </p:cNvSpPr>
          <p:nvPr>
            <p:ph type="body" idx="1"/>
          </p:nvPr>
        </p:nvSpPr>
        <p:spPr>
          <a:xfrm>
            <a:off x="430475" y="437475"/>
            <a:ext cx="86823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3400"/>
              <a:t> </a:t>
            </a:r>
            <a:r>
              <a:rPr lang="en-US" sz="3400" b="1"/>
              <a:t>Vectorization</a:t>
            </a:r>
            <a:r>
              <a:rPr lang="en-US" sz="2300" b="1"/>
              <a:t>(additional preprocessing)</a:t>
            </a:r>
            <a:r>
              <a:rPr lang="en-US" sz="3400"/>
              <a:t>:- </a:t>
            </a:r>
            <a:endParaRPr sz="3400"/>
          </a:p>
        </p:txBody>
      </p:sp>
      <p:sp>
        <p:nvSpPr>
          <p:cNvPr id="303" name="Google Shape;303;p7"/>
          <p:cNvSpPr txBox="1">
            <a:spLocks noGrp="1"/>
          </p:cNvSpPr>
          <p:nvPr>
            <p:ph type="title"/>
          </p:nvPr>
        </p:nvSpPr>
        <p:spPr>
          <a:xfrm>
            <a:off x="430475" y="1506967"/>
            <a:ext cx="8112000" cy="27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/>
              <a:t>We used Count vectorization(Tf-idf) that measures the frequency of a word in a text against its overall frequency in the corpus. </a:t>
            </a:r>
            <a:endParaRPr sz="1800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/>
              <a:t>Gives a higher relevance scores to words that occur in fewer documents within the corpus. </a:t>
            </a:r>
            <a:endParaRPr sz="1800"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/>
              <a:t>In our code, we created a bi-gram and trigram language model and then used </a:t>
            </a:r>
            <a:r>
              <a:rPr lang="en-US" sz="1800"/>
              <a:t>TfidfVectorizer()</a:t>
            </a:r>
            <a:r>
              <a:rPr lang="en-US" sz="1800" b="0"/>
              <a:t> from sklearn.feature extraction.text library to perform the vectorization.</a:t>
            </a:r>
            <a:endParaRPr sz="1800"/>
          </a:p>
        </p:txBody>
      </p:sp>
      <p:sp>
        <p:nvSpPr>
          <p:cNvPr id="304" name="Google Shape;304;p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"/>
          <p:cNvSpPr txBox="1">
            <a:spLocks noGrp="1"/>
          </p:cNvSpPr>
          <p:nvPr>
            <p:ph type="body" idx="1"/>
          </p:nvPr>
        </p:nvSpPr>
        <p:spPr>
          <a:xfrm>
            <a:off x="227013" y="1055077"/>
            <a:ext cx="8682404" cy="504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None/>
            </a:pPr>
            <a:endParaRPr sz="2400"/>
          </a:p>
          <a:p>
            <a:pPr marL="0" lvl="0" indent="-1676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◦"/>
            </a:pPr>
            <a:r>
              <a:rPr lang="en-US" sz="2400"/>
              <a:t>Logistic Regression</a:t>
            </a:r>
            <a:endParaRPr/>
          </a:p>
          <a:p>
            <a:pPr marL="0" lvl="0" indent="-1676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◦"/>
            </a:pPr>
            <a:r>
              <a:rPr lang="en-US" sz="2400"/>
              <a:t>Naïve Bayes</a:t>
            </a:r>
            <a:endParaRPr/>
          </a:p>
          <a:p>
            <a:pPr marL="0" lvl="0" indent="-1676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◦"/>
            </a:pPr>
            <a:r>
              <a:rPr lang="en-US" sz="2400"/>
              <a:t>Random forest</a:t>
            </a:r>
            <a:endParaRPr/>
          </a:p>
          <a:p>
            <a:pPr marL="0" lvl="0" indent="-1676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◦"/>
            </a:pPr>
            <a:r>
              <a:rPr lang="en-US" sz="2400"/>
              <a:t>Support Vector Machine</a:t>
            </a:r>
            <a:endParaRPr/>
          </a:p>
          <a:p>
            <a:pPr marL="0" lvl="0" indent="-16764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Calibri"/>
              <a:buChar char="◦"/>
            </a:pPr>
            <a:r>
              <a:rPr lang="en-US" sz="2400"/>
              <a:t>XGBoost</a:t>
            </a:r>
            <a:endParaRPr/>
          </a:p>
          <a:p>
            <a:pPr marL="45720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914400" lvl="2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310" name="Google Shape;310;p8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Machine Learning Algorithms</a:t>
            </a:r>
            <a:endParaRPr/>
          </a:p>
        </p:txBody>
      </p:sp>
      <p:sp>
        <p:nvSpPr>
          <p:cNvPr id="311" name="Google Shape;311;p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>
            <a:spLocks noGrp="1"/>
          </p:cNvSpPr>
          <p:nvPr>
            <p:ph type="body" idx="1"/>
          </p:nvPr>
        </p:nvSpPr>
        <p:spPr>
          <a:xfrm>
            <a:off x="227025" y="1361650"/>
            <a:ext cx="8682300" cy="2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Supervised learning algorithm that </a:t>
            </a:r>
            <a:r>
              <a:rPr lang="en-US">
                <a:solidFill>
                  <a:srgbClr val="161616"/>
                </a:solidFill>
                <a:highlight>
                  <a:srgbClr val="FFFFFF"/>
                </a:highlight>
              </a:rPr>
              <a:t>estimates the probability of an event occurring</a:t>
            </a:r>
            <a:endParaRPr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161616"/>
                </a:solidFill>
                <a:highlight>
                  <a:srgbClr val="FFFFFF"/>
                </a:highlight>
              </a:rPr>
              <a:t>Since the outcome is a probability, the dependent variable is bounded between 0 and 1</a:t>
            </a:r>
            <a:endParaRPr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161616"/>
                </a:solidFill>
                <a:highlight>
                  <a:srgbClr val="FFFFFF"/>
                </a:highlight>
              </a:rPr>
              <a:t>Logit transformation(i.e. the probability of success divided by the probability of failure) is applied on the odds using Sigmoid function</a:t>
            </a:r>
            <a:endParaRPr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800"/>
              <a:buChar char="●"/>
            </a:pPr>
            <a:r>
              <a:rPr lang="en-US">
                <a:solidFill>
                  <a:srgbClr val="161616"/>
                </a:solidFill>
                <a:highlight>
                  <a:srgbClr val="FFFFFF"/>
                </a:highlight>
              </a:rPr>
              <a:t>Graph shows classification of labels by using Sigmoid function</a:t>
            </a:r>
            <a:endParaRPr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6161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3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3">
            <a:alphaModFix/>
          </a:blip>
          <a:srcRect l="1932" t="2162" r="3817"/>
          <a:stretch/>
        </p:blipFill>
        <p:spPr>
          <a:xfrm>
            <a:off x="2859425" y="3699325"/>
            <a:ext cx="2966301" cy="2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1713</Words>
  <Application>Microsoft Office PowerPoint</Application>
  <PresentationFormat>On-screen Show (4:3)</PresentationFormat>
  <Paragraphs>208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Century Gothic</vt:lpstr>
      <vt:lpstr>Arial</vt:lpstr>
      <vt:lpstr>Calibri</vt:lpstr>
      <vt:lpstr>Roboto</vt:lpstr>
      <vt:lpstr>Cover Slides</vt:lpstr>
      <vt:lpstr>Content w/ Photo Background</vt:lpstr>
      <vt:lpstr>Content - No Photos</vt:lpstr>
      <vt:lpstr>PowerPoint Presentation</vt:lpstr>
      <vt:lpstr>Agenda </vt:lpstr>
      <vt:lpstr>Introduction</vt:lpstr>
      <vt:lpstr>Dataset and Preprocessing</vt:lpstr>
      <vt:lpstr>Exploratory Data Analysis. </vt:lpstr>
      <vt:lpstr>Visualizes the text data according to the frequency of each word in it.   Visualized Word cloud of hate tweet and non-hate tweet and analyzed which words occur the most</vt:lpstr>
      <vt:lpstr>We used Count vectorization(Tf-idf) that measures the frequency of a word in a text against its overall frequency in the corpus.   Gives a higher relevance scores to words that occur in fewer documents within the corpus.   In our code, we created a bi-gram and trigram language model and then used TfidfVectorizer() from sklearn.feature extraction.text library to perform the vectorization.</vt:lpstr>
      <vt:lpstr>Machine Learning Algorithms</vt:lpstr>
      <vt:lpstr>Logistic Regression</vt:lpstr>
      <vt:lpstr>Implementation</vt:lpstr>
      <vt:lpstr>Naive Bayes</vt:lpstr>
      <vt:lpstr>Implementation</vt:lpstr>
      <vt:lpstr>Random Forest</vt:lpstr>
      <vt:lpstr>Implementation</vt:lpstr>
      <vt:lpstr>Support Vector Machine</vt:lpstr>
      <vt:lpstr>Implementation</vt:lpstr>
      <vt:lpstr>XGBoost</vt:lpstr>
      <vt:lpstr>Implementation</vt:lpstr>
      <vt:lpstr>Hyperparameter Tuning</vt:lpstr>
      <vt:lpstr>Accuracy</vt:lpstr>
      <vt:lpstr>Future Directions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Bubeck</dc:creator>
  <cp:lastModifiedBy>Sharven Rane</cp:lastModifiedBy>
  <cp:revision>1</cp:revision>
  <dcterms:created xsi:type="dcterms:W3CDTF">2013-11-01T14:42:31Z</dcterms:created>
  <dcterms:modified xsi:type="dcterms:W3CDTF">2022-12-22T19:58:45Z</dcterms:modified>
</cp:coreProperties>
</file>